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5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2" r:id="rId3"/>
    <p:sldId id="257" r:id="rId4"/>
    <p:sldId id="293" r:id="rId5"/>
    <p:sldId id="258" r:id="rId6"/>
    <p:sldId id="277" r:id="rId7"/>
    <p:sldId id="260" r:id="rId8"/>
    <p:sldId id="281" r:id="rId9"/>
    <p:sldId id="273" r:id="rId10"/>
    <p:sldId id="301" r:id="rId11"/>
    <p:sldId id="289" r:id="rId12"/>
    <p:sldId id="299" r:id="rId13"/>
    <p:sldId id="304" r:id="rId14"/>
    <p:sldId id="303" r:id="rId15"/>
    <p:sldId id="306" r:id="rId16"/>
    <p:sldId id="309" r:id="rId17"/>
    <p:sldId id="312" r:id="rId18"/>
    <p:sldId id="313" r:id="rId19"/>
    <p:sldId id="314" r:id="rId20"/>
    <p:sldId id="315" r:id="rId21"/>
    <p:sldId id="310" r:id="rId22"/>
    <p:sldId id="283" r:id="rId23"/>
    <p:sldId id="294" r:id="rId24"/>
    <p:sldId id="285" r:id="rId25"/>
    <p:sldId id="305" r:id="rId26"/>
  </p:sldIdLst>
  <p:sldSz cx="9144000" cy="6858000" type="screen4x3"/>
  <p:notesSz cx="6797675" cy="992822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AE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2" autoAdjust="0"/>
    <p:restoredTop sz="94668"/>
  </p:normalViewPr>
  <p:slideViewPr>
    <p:cSldViewPr>
      <p:cViewPr varScale="1">
        <p:scale>
          <a:sx n="140" d="100"/>
          <a:sy n="140" d="100"/>
        </p:scale>
        <p:origin x="8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3" tIns="45752" rIns="91503" bIns="45752" numCol="1" anchor="t" anchorCtr="0" compatLnSpc="1">
            <a:prstTxWarp prst="textNoShape">
              <a:avLst/>
            </a:prstTxWarp>
          </a:bodyPr>
          <a:lstStyle>
            <a:lvl1pPr defTabSz="914472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3" tIns="45752" rIns="91503" bIns="45752" numCol="1" anchor="t" anchorCtr="0" compatLnSpc="1">
            <a:prstTxWarp prst="textNoShape">
              <a:avLst/>
            </a:prstTxWarp>
          </a:bodyPr>
          <a:lstStyle>
            <a:lvl1pPr algn="r" defTabSz="914472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3" tIns="45752" rIns="91503" bIns="45752" numCol="1" anchor="b" anchorCtr="0" compatLnSpc="1">
            <a:prstTxWarp prst="textNoShape">
              <a:avLst/>
            </a:prstTxWarp>
          </a:bodyPr>
          <a:lstStyle>
            <a:lvl1pPr defTabSz="914472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3" tIns="45752" rIns="91503" bIns="45752" numCol="1" anchor="b" anchorCtr="0" compatLnSpc="1">
            <a:prstTxWarp prst="textNoShape">
              <a:avLst/>
            </a:prstTxWarp>
          </a:bodyPr>
          <a:lstStyle>
            <a:lvl1pPr algn="r" defTabSz="914472">
              <a:defRPr sz="1200">
                <a:latin typeface="Arial" charset="0"/>
              </a:defRPr>
            </a:lvl1pPr>
          </a:lstStyle>
          <a:p>
            <a:fld id="{173B894A-DF7B-4A32-BCEF-D56C39570C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3" tIns="45752" rIns="91503" bIns="45752" numCol="1" anchor="t" anchorCtr="0" compatLnSpc="1">
            <a:prstTxWarp prst="textNoShape">
              <a:avLst/>
            </a:prstTxWarp>
          </a:bodyPr>
          <a:lstStyle>
            <a:lvl1pPr defTabSz="914472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3" tIns="45752" rIns="91503" bIns="45752" numCol="1" anchor="t" anchorCtr="0" compatLnSpc="1">
            <a:prstTxWarp prst="textNoShape">
              <a:avLst/>
            </a:prstTxWarp>
          </a:bodyPr>
          <a:lstStyle>
            <a:lvl1pPr algn="r" defTabSz="914472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5406"/>
            <a:ext cx="5438748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3" tIns="45752" rIns="91503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Klikk for å redigere tekststiler i malen</a:t>
            </a:r>
          </a:p>
          <a:p>
            <a:pPr lvl="1"/>
            <a:r>
              <a:rPr lang="en-US" noProof="0"/>
              <a:t>Andre nivå</a:t>
            </a:r>
          </a:p>
          <a:p>
            <a:pPr lvl="2"/>
            <a:r>
              <a:rPr lang="en-US" noProof="0"/>
              <a:t>Tredje nivå</a:t>
            </a:r>
          </a:p>
          <a:p>
            <a:pPr lvl="3"/>
            <a:r>
              <a:rPr lang="en-US" noProof="0"/>
              <a:t>Fjerde nivå</a:t>
            </a:r>
          </a:p>
          <a:p>
            <a:pPr lvl="4"/>
            <a:r>
              <a:rPr lang="en-US" noProof="0"/>
              <a:t>Femte nivå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3" tIns="45752" rIns="91503" bIns="45752" numCol="1" anchor="b" anchorCtr="0" compatLnSpc="1">
            <a:prstTxWarp prst="textNoShape">
              <a:avLst/>
            </a:prstTxWarp>
          </a:bodyPr>
          <a:lstStyle>
            <a:lvl1pPr defTabSz="914472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3" tIns="45752" rIns="91503" bIns="45752" numCol="1" anchor="b" anchorCtr="0" compatLnSpc="1">
            <a:prstTxWarp prst="textNoShape">
              <a:avLst/>
            </a:prstTxWarp>
          </a:bodyPr>
          <a:lstStyle>
            <a:lvl1pPr algn="r" defTabSz="914472">
              <a:defRPr sz="1200">
                <a:latin typeface="Arial" charset="0"/>
              </a:defRPr>
            </a:lvl1pPr>
          </a:lstStyle>
          <a:p>
            <a:fld id="{EE297274-AD2D-4D67-847C-73AE7B138A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EEBE269-5A57-45EF-BC07-0EBA17C4D29B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n-NO"/>
          </a:p>
        </p:txBody>
      </p:sp>
      <p:sp>
        <p:nvSpPr>
          <p:cNvPr id="97284" name="Plassholder for lysbildenummer 3"/>
          <p:cNvSpPr txBox="1">
            <a:spLocks noGrp="1"/>
          </p:cNvSpPr>
          <p:nvPr/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3" tIns="45752" rIns="91503" bIns="45752" anchor="b"/>
          <a:lstStyle/>
          <a:p>
            <a:pPr algn="r" defTabSz="914472"/>
            <a:fld id="{7ACD3E3E-678D-4E25-A3DB-76D7A2360EA6}" type="slidenum">
              <a:rPr lang="en-US" sz="1200">
                <a:latin typeface="Arial" charset="0"/>
              </a:rPr>
              <a:pPr algn="r" defTabSz="914472"/>
              <a:t>14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9728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n-NO"/>
          </a:p>
        </p:txBody>
      </p:sp>
      <p:sp>
        <p:nvSpPr>
          <p:cNvPr id="97284" name="Plassholder for lysbilde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32" tIns="47416" rIns="94832" bIns="47416" anchor="b"/>
          <a:lstStyle/>
          <a:p>
            <a:pPr algn="r" defTabSz="947738"/>
            <a:fld id="{7ACD3E3E-678D-4E25-A3DB-76D7A2360EA6}" type="slidenum">
              <a:rPr lang="en-US" sz="1200">
                <a:latin typeface="Arial" charset="0"/>
              </a:rPr>
              <a:pPr algn="r" defTabSz="947738"/>
              <a:t>15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1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9728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n-NO"/>
          </a:p>
        </p:txBody>
      </p:sp>
      <p:sp>
        <p:nvSpPr>
          <p:cNvPr id="97284" name="Plassholder for lysbilde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32" tIns="47416" rIns="94832" bIns="47416" anchor="b"/>
          <a:lstStyle/>
          <a:p>
            <a:pPr algn="r" defTabSz="947738"/>
            <a:fld id="{7ACD3E3E-678D-4E25-A3DB-76D7A2360EA6}" type="slidenum">
              <a:rPr lang="en-US" sz="1200">
                <a:latin typeface="Arial" charset="0"/>
              </a:rPr>
              <a:pPr algn="r" defTabSz="947738"/>
              <a:t>16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0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9728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n-NO"/>
          </a:p>
        </p:txBody>
      </p:sp>
      <p:sp>
        <p:nvSpPr>
          <p:cNvPr id="97284" name="Plassholder for lysbildenumm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32" tIns="47416" rIns="94832" bIns="47416" anchor="b"/>
          <a:lstStyle/>
          <a:p>
            <a:pPr algn="r" defTabSz="947738"/>
            <a:fld id="{7ACD3E3E-678D-4E25-A3DB-76D7A2360EA6}" type="slidenum">
              <a:rPr lang="en-US" sz="1200">
                <a:latin typeface="Arial" charset="0"/>
              </a:rPr>
              <a:pPr algn="r" defTabSz="947738"/>
              <a:t>21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08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n-NO"/>
          </a:p>
        </p:txBody>
      </p:sp>
      <p:sp>
        <p:nvSpPr>
          <p:cNvPr id="69636" name="Plassholder for lysbildenummer 3"/>
          <p:cNvSpPr txBox="1">
            <a:spLocks noGrp="1"/>
          </p:cNvSpPr>
          <p:nvPr/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3" tIns="45752" rIns="91503" bIns="45752" anchor="b"/>
          <a:lstStyle/>
          <a:p>
            <a:pPr algn="r" defTabSz="914472"/>
            <a:fld id="{136B8702-A941-461B-B315-FE712D39D071}" type="slidenum">
              <a:rPr lang="en-US" sz="1200">
                <a:latin typeface="Arial" charset="0"/>
              </a:rPr>
              <a:pPr algn="r" defTabSz="914472"/>
              <a:t>22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n-NO"/>
          </a:p>
        </p:txBody>
      </p:sp>
      <p:sp>
        <p:nvSpPr>
          <p:cNvPr id="89092" name="Plassholder for lysbildenummer 3"/>
          <p:cNvSpPr txBox="1">
            <a:spLocks noGrp="1"/>
          </p:cNvSpPr>
          <p:nvPr/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3" tIns="45752" rIns="91503" bIns="45752" anchor="b"/>
          <a:lstStyle/>
          <a:p>
            <a:pPr algn="r" defTabSz="914472"/>
            <a:fld id="{8736BAA6-757C-4187-8A3D-2E0857ECAA31}" type="slidenum">
              <a:rPr lang="en-US" sz="1200">
                <a:latin typeface="Arial" charset="0"/>
              </a:rPr>
              <a:pPr algn="r" defTabSz="914472"/>
              <a:t>23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95F430F-C356-4AD7-AF95-94547F4AB8B2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3" tIns="45752" rIns="91503" bIns="45752" anchor="b"/>
          <a:lstStyle/>
          <a:p>
            <a:pPr algn="r" defTabSz="914472"/>
            <a:fld id="{D8EB7D37-136B-4452-BBE3-DE9CE6A8D17B}" type="slidenum">
              <a:rPr lang="en-US" sz="1200">
                <a:latin typeface="Arial" charset="0"/>
              </a:rPr>
              <a:pPr algn="r" defTabSz="914472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n-NO"/>
          </a:p>
        </p:txBody>
      </p:sp>
      <p:sp>
        <p:nvSpPr>
          <p:cNvPr id="2560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00AEF-5186-435B-9102-91623033089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n-NO"/>
          </a:p>
        </p:txBody>
      </p:sp>
      <p:sp>
        <p:nvSpPr>
          <p:cNvPr id="58372" name="Plassholder for lysbildenummer 3"/>
          <p:cNvSpPr txBox="1">
            <a:spLocks noGrp="1"/>
          </p:cNvSpPr>
          <p:nvPr/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3" tIns="45752" rIns="91503" bIns="45752" anchor="b"/>
          <a:lstStyle/>
          <a:p>
            <a:pPr algn="r" defTabSz="914472"/>
            <a:fld id="{1107C9DE-FDC7-44F1-9188-7093CFC736D7}" type="slidenum">
              <a:rPr lang="en-US" sz="1200">
                <a:latin typeface="Arial" charset="0"/>
              </a:rPr>
              <a:pPr algn="r" defTabSz="914472"/>
              <a:t>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n-NO"/>
          </a:p>
        </p:txBody>
      </p:sp>
      <p:sp>
        <p:nvSpPr>
          <p:cNvPr id="27652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71743-977B-4FF5-92DA-ACA774843BB5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n-NO"/>
          </a:p>
        </p:txBody>
      </p:sp>
      <p:sp>
        <p:nvSpPr>
          <p:cNvPr id="51204" name="Plassholder for lysbildenummer 3"/>
          <p:cNvSpPr txBox="1">
            <a:spLocks noGrp="1"/>
          </p:cNvSpPr>
          <p:nvPr/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3" tIns="45752" rIns="91503" bIns="45752" anchor="b"/>
          <a:lstStyle/>
          <a:p>
            <a:pPr algn="r" defTabSz="914472"/>
            <a:fld id="{72883B5F-80C7-4D8F-9415-24418F669B4B}" type="slidenum">
              <a:rPr lang="en-US" sz="1200">
                <a:latin typeface="Arial" charset="0"/>
              </a:rPr>
              <a:pPr algn="r" defTabSz="914472"/>
              <a:t>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n-NO"/>
          </a:p>
        </p:txBody>
      </p:sp>
      <p:sp>
        <p:nvSpPr>
          <p:cNvPr id="97284" name="Plassholder for lysbildenummer 3"/>
          <p:cNvSpPr txBox="1">
            <a:spLocks noGrp="1"/>
          </p:cNvSpPr>
          <p:nvPr/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3" tIns="45752" rIns="91503" bIns="45752" anchor="b"/>
          <a:lstStyle/>
          <a:p>
            <a:pPr algn="r" defTabSz="914472"/>
            <a:fld id="{7ACD3E3E-678D-4E25-A3DB-76D7A2360EA6}" type="slidenum">
              <a:rPr lang="en-US" sz="1200">
                <a:latin typeface="Arial" charset="0"/>
              </a:rPr>
              <a:pPr algn="r" defTabSz="914472"/>
              <a:t>12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n-NO"/>
          </a:p>
        </p:txBody>
      </p:sp>
      <p:sp>
        <p:nvSpPr>
          <p:cNvPr id="97284" name="Plassholder for lysbildenummer 3"/>
          <p:cNvSpPr txBox="1">
            <a:spLocks noGrp="1"/>
          </p:cNvSpPr>
          <p:nvPr/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3" tIns="45752" rIns="91503" bIns="45752" anchor="b"/>
          <a:lstStyle/>
          <a:p>
            <a:pPr algn="r" defTabSz="914472"/>
            <a:fld id="{7ACD3E3E-678D-4E25-A3DB-76D7A2360EA6}" type="slidenum">
              <a:rPr lang="en-US" sz="1200">
                <a:latin typeface="Arial" charset="0"/>
              </a:rPr>
              <a:pPr algn="r" defTabSz="914472"/>
              <a:t>13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ånds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ihånds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/>
              <a:t>Klikk for å redigere undertittelstil i malen</a:t>
            </a:r>
            <a:endParaRPr kumimoji="0" lang="en-US"/>
          </a:p>
        </p:txBody>
      </p:sp>
      <p:sp>
        <p:nvSpPr>
          <p:cNvPr id="30" name="Plassholder for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99F4-D8A5-4F03-9D8F-C9852FD2454C}" type="datetime1">
              <a:rPr lang="nb-NO" smtClean="0"/>
              <a:pPr/>
              <a:t>20.06.2018</a:t>
            </a:fld>
            <a:endParaRPr lang="en-US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Plassholder for lysbilde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8A9C6-DD3B-40DD-A9C9-4EA36868001A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FA61-6D74-41FC-86E6-566A8F354F2B}" type="datetime1">
              <a:rPr lang="nb-NO" smtClean="0"/>
              <a:pPr/>
              <a:t>20.06.2018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ECCE2-2113-4D70-96D0-E66DE2DBE4A6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FFE7-FC38-4621-A454-418638729923}" type="datetime1">
              <a:rPr lang="nb-NO" smtClean="0"/>
              <a:pPr/>
              <a:t>20.06.2018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0254-3132-4CD4-BD2F-DBDC160CF10F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8031-90AA-4D06-AF91-49B01D321D1B}" type="datetime1">
              <a:rPr lang="nb-NO" smtClean="0"/>
              <a:pPr/>
              <a:t>20.06.2018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26AE3-39FC-4DB8-88B7-294E5512DA4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ånds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ihånds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506C-ED6B-4C6C-A642-36F3F3338B34}" type="datetime1">
              <a:rPr lang="nb-NO" smtClean="0"/>
              <a:pPr/>
              <a:t>20.06.2018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8691E-F749-4CEC-A3F2-E6808FCB046D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B1054-E117-4501-B373-67A92EE1BE78}" type="datetime1">
              <a:rPr lang="nb-NO" smtClean="0"/>
              <a:pPr/>
              <a:t>20.06.2018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E77C5-A5C5-47EC-AA1A-D6D6D85B6621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14EC-C00D-4BF4-B318-DF99AD61D946}" type="datetime1">
              <a:rPr lang="nb-NO" smtClean="0"/>
              <a:pPr/>
              <a:t>20.06.2018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F7702-D32E-4106-9B88-8A549E8727B1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8573-B0F9-451E-AE22-379AA1F5E96C}" type="datetime1">
              <a:rPr lang="nb-NO" smtClean="0"/>
              <a:pPr/>
              <a:t>20.06.2018</a:t>
            </a:fld>
            <a:endParaRPr lang="en-US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711264-7534-48E3-A19D-23F7E60EA618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32B5-D555-4AC0-9890-3C95D7BE5E7A}" type="datetime1">
              <a:rPr lang="nb-NO" smtClean="0"/>
              <a:pPr/>
              <a:t>20.06.2018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C3A14-7119-4807-8AE8-04D647C42D3C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E7D4-3E29-45A8-966E-95DF26CC1D88}" type="datetime1">
              <a:rPr lang="nb-NO" smtClean="0"/>
              <a:pPr/>
              <a:t>20.06.2018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818C8220-4AEA-4574-B87B-99E44D718F2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/>
              <a:t>Klikk ikonet for å legge til et bilde</a:t>
            </a:r>
            <a:endParaRPr kumimoji="0"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B6DAEF2-4F75-48AD-851C-0F3F2E44C123}" type="datetime1">
              <a:rPr lang="nb-NO" smtClean="0"/>
              <a:pPr/>
              <a:t>20.06.2018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EE2E9-FC43-4960-A67A-2DC1EB4396E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ånds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ihånds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lassholder for tit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0" name="Plassholder for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/>
              <a:t>Klikk for å redigere tekststiler i malen</a:t>
            </a:r>
          </a:p>
          <a:p>
            <a:pPr lvl="1" eaLnBrk="1" latinLnBrk="0" hangingPunct="1"/>
            <a:r>
              <a:rPr kumimoji="0" lang="nb-NO"/>
              <a:t>Andre nivå</a:t>
            </a:r>
          </a:p>
          <a:p>
            <a:pPr lvl="2" eaLnBrk="1" latinLnBrk="0" hangingPunct="1"/>
            <a:r>
              <a:rPr kumimoji="0" lang="nb-NO"/>
              <a:t>Tredje nivå</a:t>
            </a:r>
          </a:p>
          <a:p>
            <a:pPr lvl="3" eaLnBrk="1" latinLnBrk="0" hangingPunct="1"/>
            <a:r>
              <a:rPr kumimoji="0" lang="nb-NO"/>
              <a:t>Fjerde nivå</a:t>
            </a:r>
          </a:p>
          <a:p>
            <a:pPr lvl="4" eaLnBrk="1" latinLnBrk="0" hangingPunct="1"/>
            <a:r>
              <a:rPr kumimoji="0" lang="nb-NO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4372E3B-4997-47EA-BC43-6BFEA11029FC}" type="datetime1">
              <a:rPr lang="nb-NO" smtClean="0"/>
              <a:pPr/>
              <a:t>20.06.2018</a:t>
            </a:fld>
            <a:endParaRPr lang="en-US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2226F28-46C6-4573-9F55-A33953EDF1F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br.no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115616" y="3573016"/>
            <a:ext cx="6629400" cy="1826363"/>
          </a:xfrm>
        </p:spPr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Hudson Bay Resources AS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6629400" cy="1066688"/>
          </a:xfrm>
        </p:spPr>
        <p:txBody>
          <a:bodyPr>
            <a:normAutofit/>
          </a:bodyPr>
          <a:lstStyle/>
          <a:p>
            <a:r>
              <a:rPr lang="nb-NO" sz="2400" b="1" dirty="0"/>
              <a:t>An Investment Case 2018: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/>
              <a:t>Afro Scandic Ltd.</a:t>
            </a:r>
            <a:br>
              <a:rPr lang="nb-NO" dirty="0"/>
            </a:br>
            <a:r>
              <a:rPr lang="nb-NO" sz="3100" dirty="0"/>
              <a:t>(Ghana </a:t>
            </a:r>
            <a:r>
              <a:rPr lang="nb-NO" sz="3100" dirty="0" err="1"/>
              <a:t>subsidiary</a:t>
            </a:r>
            <a:r>
              <a:rPr lang="nb-NO" sz="3100" dirty="0"/>
              <a:t> </a:t>
            </a:r>
            <a:r>
              <a:rPr lang="nb-NO" sz="3100" dirty="0" err="1"/>
              <a:t>of</a:t>
            </a:r>
            <a:r>
              <a:rPr lang="nb-NO" sz="3100" dirty="0"/>
              <a:t> Hudson Bay Resources AS </a:t>
            </a:r>
            <a:r>
              <a:rPr lang="nb-NO" sz="3100" dirty="0" err="1"/>
              <a:t>earlier</a:t>
            </a:r>
            <a:r>
              <a:rPr lang="nb-NO" sz="3100" dirty="0"/>
              <a:t> Hudson Ghana Gold Ltd.)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nb-NO" dirty="0"/>
          </a:p>
          <a:p>
            <a:r>
              <a:rPr lang="nb-NO" sz="2400" dirty="0">
                <a:latin typeface="Palatino Linotype" pitchFamily="18" charset="0"/>
              </a:rPr>
              <a:t>Main business is to </a:t>
            </a:r>
            <a:r>
              <a:rPr lang="nb-NO" sz="2400" dirty="0" err="1">
                <a:latin typeface="Palatino Linotype" pitchFamily="18" charset="0"/>
              </a:rPr>
              <a:t>aquire</a:t>
            </a:r>
            <a:r>
              <a:rPr lang="nb-NO" sz="2400" dirty="0">
                <a:latin typeface="Palatino Linotype" pitchFamily="18" charset="0"/>
              </a:rPr>
              <a:t> land, </a:t>
            </a:r>
            <a:r>
              <a:rPr lang="nb-NO" sz="2400" dirty="0" err="1">
                <a:latin typeface="Palatino Linotype" pitchFamily="18" charset="0"/>
              </a:rPr>
              <a:t>licenses</a:t>
            </a:r>
            <a:r>
              <a:rPr lang="nb-NO" sz="2400" dirty="0">
                <a:latin typeface="Palatino Linotype" pitchFamily="18" charset="0"/>
              </a:rPr>
              <a:t> and </a:t>
            </a:r>
            <a:r>
              <a:rPr lang="nb-NO" sz="2400" dirty="0" err="1">
                <a:latin typeface="Palatino Linotype" pitchFamily="18" charset="0"/>
              </a:rPr>
              <a:t>mining</a:t>
            </a:r>
            <a:r>
              <a:rPr lang="nb-NO" sz="2400" dirty="0">
                <a:latin typeface="Palatino Linotype" pitchFamily="18" charset="0"/>
              </a:rPr>
              <a:t> </a:t>
            </a:r>
            <a:r>
              <a:rPr lang="nb-NO" sz="2400" dirty="0" err="1">
                <a:latin typeface="Palatino Linotype" pitchFamily="18" charset="0"/>
              </a:rPr>
              <a:t>rights</a:t>
            </a:r>
            <a:r>
              <a:rPr lang="nb-NO" sz="2400" dirty="0">
                <a:latin typeface="Palatino Linotype" pitchFamily="18" charset="0"/>
              </a:rPr>
              <a:t> for </a:t>
            </a:r>
            <a:r>
              <a:rPr lang="nb-NO" sz="2400" dirty="0" err="1">
                <a:latin typeface="Palatino Linotype" pitchFamily="18" charset="0"/>
              </a:rPr>
              <a:t>developement</a:t>
            </a:r>
            <a:r>
              <a:rPr lang="nb-NO" sz="2400" dirty="0">
                <a:latin typeface="Palatino Linotype" pitchFamily="18" charset="0"/>
              </a:rPr>
              <a:t> </a:t>
            </a:r>
            <a:r>
              <a:rPr lang="nb-NO" sz="2400" dirty="0" err="1">
                <a:latin typeface="Palatino Linotype" pitchFamily="18" charset="0"/>
              </a:rPr>
              <a:t>through</a:t>
            </a:r>
            <a:r>
              <a:rPr lang="nb-NO" sz="2400" dirty="0">
                <a:latin typeface="Palatino Linotype" pitchFamily="18" charset="0"/>
              </a:rPr>
              <a:t> exploration, </a:t>
            </a:r>
            <a:r>
              <a:rPr lang="nb-NO" sz="2400" dirty="0" err="1">
                <a:latin typeface="Palatino Linotype" pitchFamily="18" charset="0"/>
              </a:rPr>
              <a:t>of</a:t>
            </a:r>
            <a:r>
              <a:rPr lang="nb-NO" sz="2400" dirty="0">
                <a:latin typeface="Palatino Linotype" pitchFamily="18" charset="0"/>
              </a:rPr>
              <a:t> gold </a:t>
            </a:r>
            <a:r>
              <a:rPr lang="nb-NO" sz="2400" dirty="0" err="1">
                <a:latin typeface="Palatino Linotype" pitchFamily="18" charset="0"/>
              </a:rPr>
              <a:t>resources</a:t>
            </a:r>
            <a:r>
              <a:rPr lang="nb-NO" sz="2400" dirty="0">
                <a:latin typeface="Palatino Linotype" pitchFamily="18" charset="0"/>
              </a:rPr>
              <a:t>.</a:t>
            </a:r>
          </a:p>
          <a:p>
            <a:endParaRPr lang="nb-NO" sz="2400" dirty="0">
              <a:latin typeface="Palatino Linotype" pitchFamily="18" charset="0"/>
            </a:endParaRPr>
          </a:p>
          <a:p>
            <a:r>
              <a:rPr lang="nb-NO" sz="2400" dirty="0" err="1">
                <a:latin typeface="Palatino Linotype" pitchFamily="18" charset="0"/>
              </a:rPr>
              <a:t>Owns</a:t>
            </a:r>
            <a:r>
              <a:rPr lang="nb-NO" sz="2400" dirty="0">
                <a:latin typeface="Palatino Linotype" pitchFamily="18" charset="0"/>
              </a:rPr>
              <a:t> a regional </a:t>
            </a:r>
            <a:r>
              <a:rPr lang="nb-NO" sz="2400" dirty="0" err="1">
                <a:latin typeface="Palatino Linotype" pitchFamily="18" charset="0"/>
              </a:rPr>
              <a:t>reconnaissance</a:t>
            </a:r>
            <a:r>
              <a:rPr lang="nb-NO" sz="2400" dirty="0">
                <a:latin typeface="Palatino Linotype" pitchFamily="18" charset="0"/>
              </a:rPr>
              <a:t> license </a:t>
            </a:r>
            <a:r>
              <a:rPr lang="nb-NO" sz="2400" dirty="0" err="1">
                <a:latin typeface="Palatino Linotype" pitchFamily="18" charset="0"/>
              </a:rPr>
              <a:t>within</a:t>
            </a:r>
            <a:r>
              <a:rPr lang="nb-NO" sz="2400" dirty="0">
                <a:latin typeface="Palatino Linotype" pitchFamily="18" charset="0"/>
              </a:rPr>
              <a:t> </a:t>
            </a:r>
            <a:r>
              <a:rPr lang="nb-NO" sz="2400" dirty="0" err="1">
                <a:latin typeface="Palatino Linotype" pitchFamily="18" charset="0"/>
              </a:rPr>
              <a:t>the</a:t>
            </a:r>
            <a:r>
              <a:rPr lang="nb-NO" sz="2400" dirty="0">
                <a:latin typeface="Palatino Linotype" pitchFamily="18" charset="0"/>
              </a:rPr>
              <a:t> </a:t>
            </a:r>
            <a:r>
              <a:rPr lang="nb-NO" sz="2400" dirty="0" err="1">
                <a:latin typeface="Palatino Linotype" pitchFamily="18" charset="0"/>
              </a:rPr>
              <a:t>Asankrangwa</a:t>
            </a:r>
            <a:r>
              <a:rPr lang="nb-NO" sz="2400" dirty="0">
                <a:latin typeface="Palatino Linotype" pitchFamily="18" charset="0"/>
              </a:rPr>
              <a:t> gold belt.</a:t>
            </a:r>
          </a:p>
          <a:p>
            <a:endParaRPr lang="nb-NO" sz="2400" dirty="0">
              <a:latin typeface="Palatino Linotype" pitchFamily="18" charset="0"/>
            </a:endParaRPr>
          </a:p>
          <a:p>
            <a:r>
              <a:rPr lang="nb-NO" sz="2400" dirty="0">
                <a:latin typeface="Palatino Linotype" pitchFamily="18" charset="0"/>
              </a:rPr>
              <a:t>The license is 137,76 </a:t>
            </a:r>
            <a:r>
              <a:rPr lang="nb-NO" sz="2400" dirty="0" err="1">
                <a:latin typeface="Palatino Linotype" pitchFamily="18" charset="0"/>
              </a:rPr>
              <a:t>sq</a:t>
            </a:r>
            <a:r>
              <a:rPr lang="nb-NO" sz="2400" dirty="0">
                <a:latin typeface="Palatino Linotype" pitchFamily="18" charset="0"/>
              </a:rPr>
              <a:t> km. The exploration </a:t>
            </a:r>
            <a:r>
              <a:rPr lang="nb-NO" sz="2400" dirty="0" err="1">
                <a:latin typeface="Palatino Linotype" pitchFamily="18" charset="0"/>
              </a:rPr>
              <a:t>work</a:t>
            </a:r>
            <a:r>
              <a:rPr lang="nb-NO" sz="2400" dirty="0">
                <a:latin typeface="Palatino Linotype" pitchFamily="18" charset="0"/>
              </a:rPr>
              <a:t> </a:t>
            </a:r>
            <a:r>
              <a:rPr lang="nb-NO" sz="2400" dirty="0" err="1">
                <a:latin typeface="Palatino Linotype" pitchFamily="18" charset="0"/>
              </a:rPr>
              <a:t>started</a:t>
            </a:r>
            <a:r>
              <a:rPr lang="nb-NO" sz="2400" dirty="0">
                <a:latin typeface="Palatino Linotype" pitchFamily="18" charset="0"/>
              </a:rPr>
              <a:t> in 2008 and </a:t>
            </a:r>
            <a:r>
              <a:rPr lang="nb-NO" sz="2400" dirty="0" err="1">
                <a:latin typeface="Palatino Linotype" pitchFamily="18" charset="0"/>
              </a:rPr>
              <a:t>continued</a:t>
            </a:r>
            <a:r>
              <a:rPr lang="nb-NO" sz="2400" dirty="0">
                <a:latin typeface="Palatino Linotype" pitchFamily="18" charset="0"/>
              </a:rPr>
              <a:t> </a:t>
            </a:r>
            <a:r>
              <a:rPr lang="nb-NO" sz="2400" dirty="0" err="1">
                <a:latin typeface="Palatino Linotype" pitchFamily="18" charset="0"/>
              </a:rPr>
              <a:t>through</a:t>
            </a:r>
            <a:r>
              <a:rPr lang="nb-NO" sz="2400" dirty="0">
                <a:latin typeface="Palatino Linotype" pitchFamily="18" charset="0"/>
              </a:rPr>
              <a:t> 2017 </a:t>
            </a:r>
            <a:r>
              <a:rPr lang="nb-NO" sz="2400" dirty="0" err="1">
                <a:latin typeface="Palatino Linotype" pitchFamily="18" charset="0"/>
              </a:rPr>
              <a:t>with</a:t>
            </a:r>
            <a:r>
              <a:rPr lang="nb-NO" sz="2400" dirty="0">
                <a:latin typeface="Palatino Linotype" pitchFamily="18" charset="0"/>
              </a:rPr>
              <a:t> alluvial test </a:t>
            </a:r>
            <a:r>
              <a:rPr lang="nb-NO" sz="2400" dirty="0" err="1">
                <a:latin typeface="Palatino Linotype" pitchFamily="18" charset="0"/>
              </a:rPr>
              <a:t>production</a:t>
            </a:r>
            <a:r>
              <a:rPr lang="nb-NO" sz="2400" dirty="0">
                <a:latin typeface="Palatino Linotype" pitchFamily="18" charset="0"/>
              </a:rPr>
              <a:t> </a:t>
            </a:r>
            <a:r>
              <a:rPr lang="nb-NO" sz="2400" dirty="0" err="1">
                <a:latin typeface="Palatino Linotype" pitchFamily="18" charset="0"/>
              </a:rPr>
              <a:t>af</a:t>
            </a:r>
            <a:r>
              <a:rPr lang="nb-NO" sz="2400" dirty="0">
                <a:latin typeface="Palatino Linotype" pitchFamily="18" charset="0"/>
              </a:rPr>
              <a:t> gold.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26AE3-39FC-4DB8-88B7-294E5512DA44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license: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>
          <a:xfrm>
            <a:off x="541512" y="1196752"/>
            <a:ext cx="7992888" cy="496855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r>
              <a:rPr lang="en-US" sz="8000" dirty="0">
                <a:latin typeface="Palatino Linotype" pitchFamily="18" charset="0"/>
              </a:rPr>
              <a:t>The reconnaissance license was granted in February 2008 and is a </a:t>
            </a:r>
            <a:r>
              <a:rPr lang="nb-NO" sz="8000" dirty="0">
                <a:latin typeface="Palatino Linotype" pitchFamily="18" charset="0"/>
              </a:rPr>
              <a:t>137,76</a:t>
            </a:r>
            <a:r>
              <a:rPr lang="en-US" sz="8000" dirty="0">
                <a:latin typeface="Palatino Linotype" pitchFamily="18" charset="0"/>
              </a:rPr>
              <a:t> sq km property with high potential.</a:t>
            </a:r>
          </a:p>
          <a:p>
            <a:pPr>
              <a:lnSpc>
                <a:spcPct val="130000"/>
              </a:lnSpc>
            </a:pPr>
            <a:r>
              <a:rPr lang="en-US" sz="8000" dirty="0">
                <a:latin typeface="Palatino Linotype" pitchFamily="18" charset="0"/>
              </a:rPr>
              <a:t>Geologists from Scott Wilson(Canada) did first exploration work.</a:t>
            </a:r>
          </a:p>
          <a:p>
            <a:pPr>
              <a:lnSpc>
                <a:spcPct val="130000"/>
              </a:lnSpc>
            </a:pPr>
            <a:r>
              <a:rPr lang="en-US" sz="8000" dirty="0">
                <a:latin typeface="Palatino Linotype" pitchFamily="18" charset="0"/>
              </a:rPr>
              <a:t>Gold was found in 36 % of all top soil samples. </a:t>
            </a:r>
          </a:p>
          <a:p>
            <a:pPr>
              <a:lnSpc>
                <a:spcPct val="130000"/>
              </a:lnSpc>
            </a:pPr>
            <a:r>
              <a:rPr lang="en-US" sz="8000" dirty="0">
                <a:latin typeface="Palatino Linotype" pitchFamily="18" charset="0"/>
              </a:rPr>
              <a:t>Samples from river sediments and soil was combined with auger drilling.</a:t>
            </a:r>
          </a:p>
          <a:p>
            <a:pPr>
              <a:lnSpc>
                <a:spcPct val="130000"/>
              </a:lnSpc>
            </a:pPr>
            <a:r>
              <a:rPr lang="en-US" sz="8000" dirty="0">
                <a:latin typeface="Palatino Linotype" pitchFamily="18" charset="0"/>
              </a:rPr>
              <a:t>Encouraging results gave a recommendation from geologists to continue exploration and development.</a:t>
            </a:r>
          </a:p>
          <a:p>
            <a:pPr>
              <a:lnSpc>
                <a:spcPct val="130000"/>
              </a:lnSpc>
            </a:pPr>
            <a:r>
              <a:rPr lang="en-US" sz="8000" dirty="0">
                <a:latin typeface="Palatino Linotype" pitchFamily="18" charset="0"/>
              </a:rPr>
              <a:t>A gold mineralization has been identified and alluvial test production of gold resulted in nearly 500 gr of gold per week in 2017.</a:t>
            </a:r>
          </a:p>
          <a:p>
            <a:pPr>
              <a:lnSpc>
                <a:spcPct val="130000"/>
              </a:lnSpc>
            </a:pPr>
            <a:r>
              <a:rPr lang="en-US" sz="8000" dirty="0">
                <a:latin typeface="Palatino Linotype" pitchFamily="18" charset="0"/>
              </a:rPr>
              <a:t>Target is to increase gold production and invest the earnings in exploration work to be able to define a potentially significant gold resource.</a:t>
            </a:r>
            <a:endParaRPr lang="en-US" sz="4000" dirty="0">
              <a:latin typeface="Palatino Linotype" pitchFamily="18" charset="0"/>
            </a:endParaRPr>
          </a:p>
          <a:p>
            <a:pPr>
              <a:lnSpc>
                <a:spcPct val="130000"/>
              </a:lnSpc>
              <a:buNone/>
            </a:pPr>
            <a:r>
              <a:rPr lang="en-US" sz="2400" dirty="0">
                <a:latin typeface="Palatino Linotype" pitchFamily="18" charset="0"/>
              </a:rPr>
              <a:t>	</a:t>
            </a: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26AE3-39FC-4DB8-88B7-294E5512DA44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First round river sediment sampling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C3A14-7119-4807-8AE8-04D647C42D3C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</a:t>
            </a:r>
            <a:endParaRPr lang="en-US" sz="2400"/>
          </a:p>
        </p:txBody>
      </p:sp>
      <p:sp>
        <p:nvSpPr>
          <p:cNvPr id="96258" name="Plassholder for lysbildenumm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27FD0E9-C58D-48F6-9E0C-530FC0BD8616}" type="slidenum">
              <a:rPr lang="nb-NO" sz="1400">
                <a:latin typeface="Arial" charset="0"/>
              </a:rPr>
              <a:pPr algn="r"/>
              <a:t>12</a:t>
            </a:fld>
            <a:endParaRPr lang="nb-NO" sz="1400">
              <a:latin typeface="Arial" charset="0"/>
            </a:endParaRPr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457200" y="1268760"/>
          <a:ext cx="8686800" cy="532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1" name="Acrobat Document" r:id="rId4" imgW="11344003" imgH="8019869" progId="AcroExch.Document.7">
                  <p:embed/>
                </p:oleObj>
              </mc:Choice>
              <mc:Fallback>
                <p:oleObj name="Acrobat Document" r:id="rId4" imgW="11344003" imgH="8019869" progId="AcroExch.Document.7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68760"/>
                        <a:ext cx="8686800" cy="5328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Close up of river sediment sampling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C3A14-7119-4807-8AE8-04D647C42D3C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</a:t>
            </a:r>
            <a:endParaRPr lang="en-US" sz="2400"/>
          </a:p>
        </p:txBody>
      </p:sp>
      <p:sp>
        <p:nvSpPr>
          <p:cNvPr id="96258" name="Plassholder for lysbildenumm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27FD0E9-C58D-48F6-9E0C-530FC0BD8616}" type="slidenum">
              <a:rPr lang="nb-NO" sz="1400">
                <a:latin typeface="Arial" charset="0"/>
              </a:rPr>
              <a:pPr algn="r"/>
              <a:t>13</a:t>
            </a:fld>
            <a:endParaRPr lang="nb-NO" sz="1400">
              <a:latin typeface="Arial" charset="0"/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7125"/>
            <a:ext cx="9144000" cy="539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4211638" y="1844675"/>
            <a:ext cx="34559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Map shows place of river</a:t>
            </a:r>
          </a:p>
          <a:p>
            <a:pPr>
              <a:spcBef>
                <a:spcPct val="50000"/>
              </a:spcBef>
            </a:pPr>
            <a:r>
              <a:rPr lang="en-US" sz="2000"/>
              <a:t>sediment sample collection</a:t>
            </a:r>
          </a:p>
          <a:p>
            <a:pPr>
              <a:spcBef>
                <a:spcPct val="50000"/>
              </a:spcBef>
            </a:pPr>
            <a:r>
              <a:rPr lang="en-US" sz="2000"/>
              <a:t>and results in ppb.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143000"/>
          </a:xfrm>
        </p:spPr>
        <p:txBody>
          <a:bodyPr>
            <a:normAutofit/>
          </a:bodyPr>
          <a:lstStyle/>
          <a:p>
            <a:r>
              <a:rPr lang="en-US" dirty="0"/>
              <a:t>First round soil sampling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C3A14-7119-4807-8AE8-04D647C42D3C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</a:t>
            </a:r>
            <a:endParaRPr lang="en-US" sz="2400"/>
          </a:p>
        </p:txBody>
      </p:sp>
      <p:sp>
        <p:nvSpPr>
          <p:cNvPr id="96258" name="Plassholder for lysbildenumm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27FD0E9-C58D-48F6-9E0C-530FC0BD8616}" type="slidenum">
              <a:rPr lang="nb-NO" sz="1400">
                <a:latin typeface="Arial" charset="0"/>
              </a:rPr>
              <a:pPr algn="r"/>
              <a:t>14</a:t>
            </a:fld>
            <a:endParaRPr lang="nb-NO" sz="1400">
              <a:latin typeface="Arial" charset="0"/>
            </a:endParaRPr>
          </a:p>
        </p:txBody>
      </p:sp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179512" y="1124744"/>
          <a:ext cx="8496944" cy="573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5" name="Acrobat Document" r:id="rId4" imgW="8019869" imgH="11344003" progId="AcroExch.Document.7">
                  <p:embed/>
                </p:oleObj>
              </mc:Choice>
              <mc:Fallback>
                <p:oleObj name="Acrobat Document" r:id="rId4" imgW="8019869" imgH="11344003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24744"/>
                        <a:ext cx="8496944" cy="5733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143000"/>
          </a:xfrm>
        </p:spPr>
        <p:txBody>
          <a:bodyPr>
            <a:normAutofit/>
          </a:bodyPr>
          <a:lstStyle/>
          <a:p>
            <a:r>
              <a:rPr lang="en-US" dirty="0"/>
              <a:t>Auger drilling and soil samples 1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C3A14-7119-4807-8AE8-04D647C42D3C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1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</a:t>
            </a:r>
            <a:endParaRPr lang="en-US" sz="2400"/>
          </a:p>
        </p:txBody>
      </p:sp>
      <p:sp>
        <p:nvSpPr>
          <p:cNvPr id="96258" name="Plassholder for lysbildenumm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27FD0E9-C58D-48F6-9E0C-530FC0BD8616}" type="slidenum">
              <a:rPr lang="nb-NO" sz="1400">
                <a:latin typeface="Arial" charset="0"/>
              </a:rPr>
              <a:pPr algn="r"/>
              <a:t>15</a:t>
            </a:fld>
            <a:endParaRPr lang="nb-NO" sz="1400">
              <a:latin typeface="Arial" charset="0"/>
            </a:endParaRPr>
          </a:p>
        </p:txBody>
      </p:sp>
      <p:pic>
        <p:nvPicPr>
          <p:cNvPr id="6" name="Bilde 5" descr="Profil 22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626" y="1268761"/>
            <a:ext cx="817783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57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143000"/>
          </a:xfrm>
        </p:spPr>
        <p:txBody>
          <a:bodyPr>
            <a:normAutofit/>
          </a:bodyPr>
          <a:lstStyle/>
          <a:p>
            <a:r>
              <a:rPr lang="en-US" dirty="0"/>
              <a:t>Auger drilling and soil samples 3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C3A14-7119-4807-8AE8-04D647C42D3C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1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</a:t>
            </a:r>
            <a:endParaRPr lang="en-US" sz="2400"/>
          </a:p>
        </p:txBody>
      </p:sp>
      <p:sp>
        <p:nvSpPr>
          <p:cNvPr id="96258" name="Plassholder for lysbildenumm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27FD0E9-C58D-48F6-9E0C-530FC0BD8616}" type="slidenum">
              <a:rPr lang="nb-NO" sz="1400">
                <a:latin typeface="Arial" charset="0"/>
              </a:rPr>
              <a:pPr algn="r"/>
              <a:t>16</a:t>
            </a:fld>
            <a:endParaRPr lang="nb-NO" sz="1400">
              <a:latin typeface="Arial" charset="0"/>
            </a:endParaRPr>
          </a:p>
        </p:txBody>
      </p:sp>
      <p:pic>
        <p:nvPicPr>
          <p:cNvPr id="6" name="Bilde 5" descr="Profil 22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8208912" cy="549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40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11264-7534-48E3-A19D-23F7E60EA618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568952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944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11264-7534-48E3-A19D-23F7E60EA618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700"/>
            <a:ext cx="7128792" cy="606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887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11264-7534-48E3-A19D-23F7E60EA618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1788"/>
            <a:ext cx="7560840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60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Company </a:t>
            </a:r>
            <a:r>
              <a:rPr lang="nb-NO" dirty="0" err="1"/>
              <a:t>overview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400" dirty="0" err="1"/>
              <a:t>Established</a:t>
            </a:r>
            <a:r>
              <a:rPr lang="nb-NO" sz="2400" dirty="0"/>
              <a:t> in 1995 in Norway.</a:t>
            </a:r>
          </a:p>
          <a:p>
            <a:pPr>
              <a:lnSpc>
                <a:spcPct val="150000"/>
              </a:lnSpc>
            </a:pPr>
            <a:r>
              <a:rPr lang="nb-NO" sz="2400" dirty="0"/>
              <a:t>A gold </a:t>
            </a:r>
            <a:r>
              <a:rPr lang="nb-NO" sz="2400" dirty="0" err="1"/>
              <a:t>exploration</a:t>
            </a:r>
            <a:r>
              <a:rPr lang="nb-NO" sz="2400" dirty="0"/>
              <a:t> </a:t>
            </a:r>
            <a:r>
              <a:rPr lang="nb-NO" sz="2400" dirty="0" err="1"/>
              <a:t>company</a:t>
            </a:r>
            <a:r>
              <a:rPr lang="nb-NO" sz="2400" dirty="0"/>
              <a:t> </a:t>
            </a:r>
            <a:r>
              <a:rPr lang="nb-NO" sz="2400" dirty="0" err="1"/>
              <a:t>focused</a:t>
            </a:r>
            <a:r>
              <a:rPr lang="nb-NO" sz="2400" dirty="0"/>
              <a:t> </a:t>
            </a:r>
            <a:r>
              <a:rPr lang="nb-NO" sz="2400" dirty="0" err="1"/>
              <a:t>on</a:t>
            </a:r>
            <a:r>
              <a:rPr lang="nb-NO" sz="2400" dirty="0"/>
              <a:t> </a:t>
            </a:r>
            <a:r>
              <a:rPr lang="nb-NO" sz="2400" dirty="0" err="1"/>
              <a:t>defining</a:t>
            </a:r>
            <a:r>
              <a:rPr lang="nb-NO" sz="2400" dirty="0"/>
              <a:t> a </a:t>
            </a:r>
            <a:r>
              <a:rPr lang="nb-NO" sz="2400" dirty="0" err="1"/>
              <a:t>potentially</a:t>
            </a:r>
            <a:r>
              <a:rPr lang="nb-NO" sz="2400" dirty="0"/>
              <a:t> </a:t>
            </a:r>
            <a:r>
              <a:rPr lang="nb-NO" sz="2400" dirty="0" err="1"/>
              <a:t>significant</a:t>
            </a:r>
            <a:r>
              <a:rPr lang="nb-NO" sz="2400" dirty="0"/>
              <a:t> </a:t>
            </a:r>
            <a:r>
              <a:rPr lang="nb-NO" sz="2400" dirty="0" err="1"/>
              <a:t>resource</a:t>
            </a:r>
            <a:r>
              <a:rPr lang="nb-NO" sz="2400" dirty="0"/>
              <a:t> in Ghana.</a:t>
            </a:r>
          </a:p>
          <a:p>
            <a:pPr>
              <a:lnSpc>
                <a:spcPct val="150000"/>
              </a:lnSpc>
            </a:pPr>
            <a:r>
              <a:rPr lang="nb-NO" sz="2400" dirty="0" err="1"/>
              <a:t>Presence</a:t>
            </a:r>
            <a:r>
              <a:rPr lang="nb-NO" sz="2400" dirty="0"/>
              <a:t> in Accra, Ghana </a:t>
            </a:r>
            <a:r>
              <a:rPr lang="nb-NO" sz="2400" dirty="0" err="1"/>
              <a:t>since</a:t>
            </a:r>
            <a:r>
              <a:rPr lang="nb-NO" sz="2400" dirty="0"/>
              <a:t> 2008. Head </a:t>
            </a:r>
            <a:r>
              <a:rPr lang="nb-NO" sz="2400" dirty="0" err="1"/>
              <a:t>office</a:t>
            </a:r>
            <a:r>
              <a:rPr lang="nb-NO" sz="2400" dirty="0"/>
              <a:t> in Oslo Norway.</a:t>
            </a:r>
          </a:p>
          <a:p>
            <a:pPr>
              <a:lnSpc>
                <a:spcPct val="150000"/>
              </a:lnSpc>
            </a:pPr>
            <a:r>
              <a:rPr lang="nb-NO" sz="2400" dirty="0" err="1"/>
              <a:t>Experienced</a:t>
            </a:r>
            <a:r>
              <a:rPr lang="nb-NO" sz="2400" dirty="0"/>
              <a:t> senior staff and </a:t>
            </a:r>
            <a:r>
              <a:rPr lang="nb-NO" sz="2400" dirty="0" err="1"/>
              <a:t>geologists</a:t>
            </a:r>
            <a:r>
              <a:rPr lang="nb-NO" sz="2400" dirty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26AE3-39FC-4DB8-88B7-294E5512DA44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11264-7534-48E3-A19D-23F7E60EA618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79779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947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143000"/>
          </a:xfrm>
        </p:spPr>
        <p:txBody>
          <a:bodyPr>
            <a:normAutofit/>
          </a:bodyPr>
          <a:lstStyle/>
          <a:p>
            <a:r>
              <a:rPr lang="en-US" dirty="0"/>
              <a:t>Volcanic trends revealed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C3A14-7119-4807-8AE8-04D647C42D3C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1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</a:t>
            </a:r>
            <a:endParaRPr lang="en-US" sz="2400"/>
          </a:p>
        </p:txBody>
      </p:sp>
      <p:sp>
        <p:nvSpPr>
          <p:cNvPr id="96258" name="Plassholder for lysbildenumm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nb-NO" sz="1400" dirty="0">
              <a:latin typeface="Arial" charset="0"/>
            </a:endParaRPr>
          </a:p>
        </p:txBody>
      </p:sp>
      <p:pic>
        <p:nvPicPr>
          <p:cNvPr id="6" name="Plassholder for innhold 9" descr="IMG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5" y="1484785"/>
            <a:ext cx="3293983" cy="4433888"/>
          </a:xfrm>
          <a:prstGeom prst="rect">
            <a:avLst/>
          </a:prstGeom>
        </p:spPr>
      </p:pic>
      <p:pic>
        <p:nvPicPr>
          <p:cNvPr id="7" name="Plassholder for innhold 8" descr="IMG_0002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 rot="960000">
            <a:off x="5472123" y="1838257"/>
            <a:ext cx="2570364" cy="3757553"/>
          </a:xfrm>
          <a:prstGeom prst="rect">
            <a:avLst/>
          </a:prstGeom>
        </p:spPr>
      </p:pic>
      <p:cxnSp>
        <p:nvCxnSpPr>
          <p:cNvPr id="10" name="Rett pil 9"/>
          <p:cNvCxnSpPr/>
          <p:nvPr/>
        </p:nvCxnSpPr>
        <p:spPr>
          <a:xfrm>
            <a:off x="2555776" y="3140968"/>
            <a:ext cx="3960440" cy="72008"/>
          </a:xfrm>
          <a:prstGeom prst="straightConnector1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805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results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C3A14-7119-4807-8AE8-04D647C42D3C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8208912" cy="5229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3100" dirty="0">
                <a:latin typeface="Palatino Linotype" pitchFamily="18" charset="0"/>
              </a:rPr>
              <a:t>First three phases of exploration shows high numbers of gold in both stream sediments and soil samples.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3100" dirty="0">
                <a:latin typeface="Palatino Linotype" pitchFamily="18" charset="0"/>
              </a:rPr>
              <a:t>Stream sediments results up to 2.840 ppb Au.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3100" dirty="0">
                <a:latin typeface="Palatino Linotype" pitchFamily="18" charset="0"/>
              </a:rPr>
              <a:t>Soil samples results up to 5.850 ppb Au.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3100" dirty="0">
                <a:latin typeface="Palatino Linotype" pitchFamily="18" charset="0"/>
              </a:rPr>
              <a:t>Results from exploration shows three separate anomalies in our first two blocks named Block A1 and A2.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3100" dirty="0">
                <a:latin typeface="Palatino Linotype" pitchFamily="18" charset="0"/>
              </a:rPr>
              <a:t>Auger drilling showed a gold mineralization in the ground.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3100" dirty="0">
                <a:latin typeface="Palatino Linotype" pitchFamily="18" charset="0"/>
              </a:rPr>
              <a:t>Recommendation from all three geologist to continue based on the encouraging results.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n-US" sz="2000" dirty="0">
              <a:latin typeface="Palatino Linotype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sz="2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2018-2020 exploration program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C3A14-7119-4807-8AE8-04D647C42D3C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773238"/>
            <a:ext cx="8964612" cy="44640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 dirty="0">
                <a:latin typeface="Palatino Linotype" pitchFamily="18" charset="0"/>
              </a:rPr>
              <a:t>Apply for  an extended exploration license.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 dirty="0">
                <a:latin typeface="Palatino Linotype" pitchFamily="18" charset="0"/>
              </a:rPr>
              <a:t>Fly-over for complete geomagnetic survey will be done.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 dirty="0">
                <a:latin typeface="Palatino Linotype" pitchFamily="18" charset="0"/>
              </a:rPr>
              <a:t>Alluvial test production will be increased with new equipment installed and more people hired.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 dirty="0">
                <a:latin typeface="Palatino Linotype" pitchFamily="18" charset="0"/>
              </a:rPr>
              <a:t>Diamond drilling or similar techniques will be used to establish resource estimates accepted by the mining industry.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sz="2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63272" cy="1143000"/>
          </a:xfrm>
        </p:spPr>
        <p:txBody>
          <a:bodyPr>
            <a:noAutofit/>
          </a:bodyPr>
          <a:lstStyle/>
          <a:p>
            <a:r>
              <a:rPr lang="en-US" sz="3200" dirty="0"/>
              <a:t>	</a:t>
            </a:r>
            <a:r>
              <a:rPr lang="en-US" sz="3200" u="sng" dirty="0"/>
              <a:t>The investment opportunity 2018!</a:t>
            </a:r>
            <a:endParaRPr lang="nb-NO" sz="3200" u="sng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426AE3-39FC-4DB8-88B7-294E5512DA44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1268760"/>
            <a:ext cx="8229600" cy="5327650"/>
          </a:xfrm>
        </p:spPr>
        <p:txBody>
          <a:bodyPr/>
          <a:lstStyle/>
          <a:p>
            <a:pPr>
              <a:buFontTx/>
              <a:buNone/>
            </a:pPr>
            <a:endParaRPr lang="en-US" sz="2400" b="1" dirty="0">
              <a:latin typeface="Palatino Linotype" pitchFamily="18" charset="0"/>
            </a:endParaRPr>
          </a:p>
          <a:p>
            <a:r>
              <a:rPr lang="en-US" sz="2400" dirty="0">
                <a:latin typeface="Palatino Linotype" pitchFamily="18" charset="0"/>
              </a:rPr>
              <a:t>To allow further development of our regional license we invite investors to use the opportunity to buy shares in our  company.</a:t>
            </a:r>
          </a:p>
          <a:p>
            <a:endParaRPr lang="en-US" sz="2400" dirty="0">
              <a:latin typeface="Palatino Linotype" pitchFamily="18" charset="0"/>
            </a:endParaRPr>
          </a:p>
          <a:p>
            <a:r>
              <a:rPr lang="en-US" sz="2400" dirty="0">
                <a:latin typeface="Palatino Linotype" pitchFamily="18" charset="0"/>
              </a:rPr>
              <a:t>We are offering shares for up to </a:t>
            </a:r>
            <a:r>
              <a:rPr lang="en-US" sz="2400" dirty="0" err="1">
                <a:latin typeface="Palatino Linotype" pitchFamily="18" charset="0"/>
              </a:rPr>
              <a:t>eur</a:t>
            </a:r>
            <a:r>
              <a:rPr lang="en-US" sz="2400" dirty="0">
                <a:latin typeface="Palatino Linotype" pitchFamily="18" charset="0"/>
              </a:rPr>
              <a:t> 9. Mill. priced at 1 NOK per share for a limited period of time.</a:t>
            </a:r>
          </a:p>
          <a:p>
            <a:endParaRPr lang="en-US" sz="2400" dirty="0">
              <a:latin typeface="Palatino Linotype" pitchFamily="18" charset="0"/>
            </a:endParaRPr>
          </a:p>
          <a:p>
            <a:r>
              <a:rPr lang="en-US" sz="2400" dirty="0">
                <a:latin typeface="Palatino Linotype" pitchFamily="18" charset="0"/>
              </a:rPr>
              <a:t>Combined with the continued high gold price, this is a “golden” opportunity for investors.</a:t>
            </a:r>
          </a:p>
          <a:p>
            <a:endParaRPr lang="en-US" sz="24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63272" cy="1143000"/>
          </a:xfrm>
        </p:spPr>
        <p:txBody>
          <a:bodyPr>
            <a:noAutofit/>
          </a:bodyPr>
          <a:lstStyle/>
          <a:p>
            <a:r>
              <a:rPr lang="en-US" sz="3200" dirty="0"/>
              <a:t>	This is what you do to invest:</a:t>
            </a:r>
            <a:endParaRPr lang="nb-NO" sz="32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426AE3-39FC-4DB8-88B7-294E5512DA44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1268760"/>
            <a:ext cx="8229600" cy="5327650"/>
          </a:xfrm>
        </p:spPr>
        <p:txBody>
          <a:bodyPr/>
          <a:lstStyle/>
          <a:p>
            <a:pPr>
              <a:buFontTx/>
              <a:buNone/>
            </a:pPr>
            <a:endParaRPr lang="en-US" sz="2400" b="1" dirty="0">
              <a:latin typeface="Palatino Linotype" pitchFamily="18" charset="0"/>
            </a:endParaRPr>
          </a:p>
          <a:p>
            <a:r>
              <a:rPr lang="en-US" sz="2400" dirty="0">
                <a:latin typeface="Palatino Linotype" pitchFamily="18" charset="0"/>
              </a:rPr>
              <a:t>Download the application form from our homepage and fill in your information. Return it to the e-mail listed.</a:t>
            </a:r>
          </a:p>
          <a:p>
            <a:pPr marL="36576" indent="0">
              <a:buNone/>
            </a:pPr>
            <a:endParaRPr lang="en-US" sz="2400" dirty="0">
              <a:latin typeface="Palatino Linotype" pitchFamily="18" charset="0"/>
            </a:endParaRPr>
          </a:p>
          <a:p>
            <a:r>
              <a:rPr lang="en-US" sz="2400" dirty="0">
                <a:latin typeface="Palatino Linotype" pitchFamily="18" charset="0"/>
              </a:rPr>
              <a:t>If questions, please use the contact information on our homepage: </a:t>
            </a:r>
            <a:r>
              <a:rPr lang="en-US" sz="2400" dirty="0">
                <a:latin typeface="Palatino Linotype" pitchFamily="18" charset="0"/>
                <a:hlinkClick r:id="rId2"/>
              </a:rPr>
              <a:t>www.hubr.no</a:t>
            </a:r>
            <a:endParaRPr lang="en-US" sz="2400" dirty="0">
              <a:latin typeface="Palatino Linotype" pitchFamily="18" charset="0"/>
            </a:endParaRPr>
          </a:p>
          <a:p>
            <a:endParaRPr lang="en-US" sz="2400" dirty="0">
              <a:latin typeface="Palatino Linotype" pitchFamily="18" charset="0"/>
            </a:endParaRPr>
          </a:p>
          <a:p>
            <a:r>
              <a:rPr lang="en-US" sz="2400" dirty="0">
                <a:latin typeface="Palatino Linotype" pitchFamily="18" charset="0"/>
              </a:rPr>
              <a:t>Thank you for your attention!</a:t>
            </a:r>
          </a:p>
          <a:p>
            <a:endParaRPr lang="en-US" sz="2400" dirty="0">
              <a:latin typeface="Palatino Linotype" pitchFamily="18" charset="0"/>
            </a:endParaRPr>
          </a:p>
          <a:p>
            <a:endParaRPr lang="en-US" sz="24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0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and management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426AE3-39FC-4DB8-88B7-294E5512DA44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528" y="1268760"/>
            <a:ext cx="8640960" cy="531492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sz="2800" b="1" u="sng" dirty="0">
              <a:latin typeface="Palatino Linotype" pitchFamily="18" charset="0"/>
            </a:endParaRPr>
          </a:p>
          <a:p>
            <a:pPr marL="360000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lang="en-US" sz="9600" u="sng" dirty="0">
                <a:latin typeface="Palatino Linotype" pitchFamily="18" charset="0"/>
              </a:rPr>
              <a:t>Chairman and President Torgeir Vikenes.</a:t>
            </a:r>
          </a:p>
          <a:p>
            <a:pPr marL="360000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lang="en-US" sz="8000" dirty="0">
                <a:latin typeface="Palatino Linotype" pitchFamily="18" charset="0"/>
              </a:rPr>
              <a:t>Investor, founder and manager with a masters degree in</a:t>
            </a:r>
          </a:p>
          <a:p>
            <a:pPr marL="360000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lang="en-US" sz="8000" dirty="0">
                <a:latin typeface="Palatino Linotype" pitchFamily="18" charset="0"/>
              </a:rPr>
              <a:t>economics and outstanding performance as adviser to companies.</a:t>
            </a:r>
          </a:p>
          <a:p>
            <a:pPr marL="360000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endParaRPr lang="en-US" sz="8000" dirty="0">
              <a:latin typeface="Palatino Linotype" pitchFamily="18" charset="0"/>
            </a:endParaRPr>
          </a:p>
          <a:p>
            <a:pPr marL="360000" eaLnBrk="1" hangingPunct="1">
              <a:lnSpc>
                <a:spcPct val="120000"/>
              </a:lnSpc>
              <a:spcBef>
                <a:spcPct val="15000"/>
              </a:spcBef>
              <a:buFontTx/>
              <a:buNone/>
            </a:pPr>
            <a:r>
              <a:rPr lang="en-US" sz="9600" b="1" dirty="0">
                <a:latin typeface="Palatino Linotype" pitchFamily="18" charset="0"/>
              </a:rPr>
              <a:t>Board members:</a:t>
            </a:r>
          </a:p>
          <a:p>
            <a:pPr marL="360000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lang="en-US" sz="9600" u="sng" dirty="0">
                <a:latin typeface="Palatino Linotype" pitchFamily="18" charset="0"/>
              </a:rPr>
              <a:t>Jan-</a:t>
            </a:r>
            <a:r>
              <a:rPr lang="en-US" sz="9600" u="sng" dirty="0" err="1">
                <a:latin typeface="Palatino Linotype" pitchFamily="18" charset="0"/>
              </a:rPr>
              <a:t>Øyvind</a:t>
            </a:r>
            <a:r>
              <a:rPr lang="en-US" sz="9600" u="sng" dirty="0">
                <a:latin typeface="Palatino Linotype" pitchFamily="18" charset="0"/>
              </a:rPr>
              <a:t> </a:t>
            </a:r>
            <a:r>
              <a:rPr lang="en-US" sz="9600" u="sng" dirty="0" err="1">
                <a:latin typeface="Palatino Linotype" pitchFamily="18" charset="0"/>
              </a:rPr>
              <a:t>Lorgen</a:t>
            </a:r>
            <a:r>
              <a:rPr lang="en-US" sz="9600" u="sng" dirty="0">
                <a:latin typeface="Palatino Linotype" pitchFamily="18" charset="0"/>
              </a:rPr>
              <a:t> </a:t>
            </a:r>
            <a:r>
              <a:rPr lang="en-US" sz="8000" dirty="0">
                <a:latin typeface="Palatino Linotype" pitchFamily="18" charset="0"/>
              </a:rPr>
              <a:t>is an investor focusing on the mineral business. He</a:t>
            </a:r>
          </a:p>
          <a:p>
            <a:pPr marL="360000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lang="en-US" sz="8000" dirty="0">
                <a:latin typeface="Palatino Linotype" pitchFamily="18" charset="0"/>
              </a:rPr>
              <a:t>works as a general practitioner in </a:t>
            </a:r>
            <a:r>
              <a:rPr lang="en-US" sz="8000" dirty="0" err="1">
                <a:latin typeface="Palatino Linotype" pitchFamily="18" charset="0"/>
              </a:rPr>
              <a:t>Akershus</a:t>
            </a:r>
            <a:r>
              <a:rPr lang="en-US" sz="8000" dirty="0">
                <a:latin typeface="Palatino Linotype" pitchFamily="18" charset="0"/>
              </a:rPr>
              <a:t>.</a:t>
            </a:r>
          </a:p>
          <a:p>
            <a:pPr marL="360000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endParaRPr lang="en-US" sz="8000" u="sng" dirty="0">
              <a:latin typeface="Palatino Linotype" pitchFamily="18" charset="0"/>
            </a:endParaRPr>
          </a:p>
          <a:p>
            <a:pPr marL="360000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lang="en-US" sz="9600" u="sng" dirty="0" err="1">
                <a:latin typeface="Palatino Linotype" pitchFamily="18" charset="0"/>
              </a:rPr>
              <a:t>Arnfinn</a:t>
            </a:r>
            <a:r>
              <a:rPr lang="en-US" sz="9600" u="sng" dirty="0">
                <a:latin typeface="Palatino Linotype" pitchFamily="18" charset="0"/>
              </a:rPr>
              <a:t> Berg </a:t>
            </a:r>
            <a:r>
              <a:rPr lang="en-US" sz="8000" dirty="0">
                <a:latin typeface="Palatino Linotype" pitchFamily="18" charset="0"/>
              </a:rPr>
              <a:t>is an investor and manager with international experience.</a:t>
            </a:r>
          </a:p>
          <a:p>
            <a:pPr marL="360000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r>
              <a:rPr lang="en-US" sz="8000" dirty="0">
                <a:latin typeface="Palatino Linotype" pitchFamily="18" charset="0"/>
              </a:rPr>
              <a:t>  He is a specialist in advertising and business organization.</a:t>
            </a:r>
          </a:p>
          <a:p>
            <a:pPr marL="360000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endParaRPr lang="en-US" sz="8000" dirty="0">
              <a:latin typeface="Palatino Linotype" pitchFamily="18" charset="0"/>
            </a:endParaRPr>
          </a:p>
          <a:p>
            <a:pPr marL="360000" eaLnBrk="1" hangingPunct="1">
              <a:lnSpc>
                <a:spcPct val="120000"/>
              </a:lnSpc>
              <a:buFontTx/>
              <a:buNone/>
            </a:pPr>
            <a:r>
              <a:rPr lang="en-US" sz="9600" u="sng" dirty="0">
                <a:latin typeface="Palatino Linotype" pitchFamily="18" charset="0"/>
              </a:rPr>
              <a:t>Stig </a:t>
            </a:r>
            <a:r>
              <a:rPr lang="en-US" sz="9600" u="sng" dirty="0" err="1">
                <a:latin typeface="Palatino Linotype" pitchFamily="18" charset="0"/>
              </a:rPr>
              <a:t>Christoffer</a:t>
            </a:r>
            <a:r>
              <a:rPr lang="en-US" sz="9600" u="sng" dirty="0">
                <a:latin typeface="Palatino Linotype" pitchFamily="18" charset="0"/>
              </a:rPr>
              <a:t> </a:t>
            </a:r>
            <a:r>
              <a:rPr lang="en-US" sz="9600" u="sng" dirty="0" err="1">
                <a:latin typeface="Palatino Linotype" pitchFamily="18" charset="0"/>
              </a:rPr>
              <a:t>Solli</a:t>
            </a:r>
            <a:r>
              <a:rPr lang="en-US" sz="9600" u="sng" dirty="0">
                <a:latin typeface="Palatino Linotype" pitchFamily="18" charset="0"/>
              </a:rPr>
              <a:t> </a:t>
            </a:r>
            <a:r>
              <a:rPr lang="en-US" sz="2000" dirty="0">
                <a:latin typeface="Palatino Linotype" pitchFamily="18" charset="0"/>
              </a:rPr>
              <a:t>  </a:t>
            </a:r>
            <a:r>
              <a:rPr lang="en-US" sz="8000" dirty="0">
                <a:latin typeface="Palatino Linotype" pitchFamily="18" charset="0"/>
              </a:rPr>
              <a:t>is an investor focusing on the oil, gas and</a:t>
            </a:r>
          </a:p>
          <a:p>
            <a:pPr marL="360000" eaLnBrk="1" hangingPunct="1">
              <a:lnSpc>
                <a:spcPct val="120000"/>
              </a:lnSpc>
              <a:buFontTx/>
              <a:buNone/>
            </a:pPr>
            <a:r>
              <a:rPr lang="en-US" sz="8000" dirty="0">
                <a:latin typeface="Palatino Linotype" pitchFamily="18" charset="0"/>
              </a:rPr>
              <a:t>mining industry. He is an experienced board member from a number </a:t>
            </a:r>
          </a:p>
          <a:p>
            <a:pPr marL="360000" eaLnBrk="1" hangingPunct="1">
              <a:lnSpc>
                <a:spcPct val="120000"/>
              </a:lnSpc>
              <a:buFontTx/>
              <a:buNone/>
            </a:pPr>
            <a:r>
              <a:rPr lang="en-US" sz="8000" dirty="0">
                <a:latin typeface="Palatino Linotype" pitchFamily="18" charset="0"/>
              </a:rPr>
              <a:t>of companies.</a:t>
            </a:r>
            <a:endParaRPr lang="en-US" sz="1000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boye_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1512664" cy="1343454"/>
          </a:xfrm>
          <a:prstGeom prst="rect">
            <a:avLst/>
          </a:prstGeom>
          <a:noFill/>
        </p:spPr>
      </p:pic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2843808" y="1556792"/>
            <a:ext cx="457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M. Sc. </a:t>
            </a:r>
            <a:r>
              <a:rPr lang="en-US" b="1" u="sng" dirty="0"/>
              <a:t>Boye Flood</a:t>
            </a:r>
            <a:r>
              <a:rPr lang="en-US" b="1" dirty="0"/>
              <a:t> </a:t>
            </a:r>
          </a:p>
          <a:p>
            <a:r>
              <a:rPr lang="en-US" dirty="0"/>
              <a:t>One of </a:t>
            </a:r>
            <a:r>
              <a:rPr lang="en-US" dirty="0" err="1"/>
              <a:t>Norways</a:t>
            </a:r>
            <a:r>
              <a:rPr lang="en-US" dirty="0"/>
              <a:t> most experienced geologists working on gold exploration</a:t>
            </a:r>
          </a:p>
          <a:p>
            <a:r>
              <a:rPr lang="en-US" dirty="0"/>
              <a:t>in Australia, Africa and in the Nordic Area.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Tit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geologists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C3A14-7119-4807-8AE8-04D647C42D3C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140968"/>
            <a:ext cx="1512168" cy="151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ktangel 9"/>
          <p:cNvSpPr/>
          <p:nvPr/>
        </p:nvSpPr>
        <p:spPr>
          <a:xfrm>
            <a:off x="2843808" y="3068960"/>
            <a:ext cx="446449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/>
              <a:t>M. Sc </a:t>
            </a:r>
            <a:r>
              <a:rPr lang="en-US" b="1" u="sng" dirty="0"/>
              <a:t>Neil Macfarlane</a:t>
            </a:r>
          </a:p>
          <a:p>
            <a:r>
              <a:rPr lang="en-US" dirty="0"/>
              <a:t>He has 30 years experience in exploration geology, underground gold mining and reserve definition. Chief geologist and manager of international companies.</a:t>
            </a:r>
          </a:p>
        </p:txBody>
      </p:sp>
      <p:pic>
        <p:nvPicPr>
          <p:cNvPr id="12" name="Picture 8" descr="EchoValleyfebruar09 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869160"/>
            <a:ext cx="1512168" cy="1627399"/>
          </a:xfrm>
          <a:prstGeom prst="rect">
            <a:avLst/>
          </a:prstGeom>
          <a:noFill/>
        </p:spPr>
      </p:pic>
      <p:sp>
        <p:nvSpPr>
          <p:cNvPr id="17" name="Rektangel 16"/>
          <p:cNvSpPr/>
          <p:nvPr/>
        </p:nvSpPr>
        <p:spPr>
          <a:xfrm>
            <a:off x="2843808" y="5013176"/>
            <a:ext cx="3251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M. Sc., P. Geo. </a:t>
            </a:r>
            <a:r>
              <a:rPr lang="en-US" b="1" u="sng" dirty="0"/>
              <a:t>Paul Chamois</a:t>
            </a:r>
            <a:r>
              <a:rPr lang="en-US" u="sng" dirty="0"/>
              <a:t> </a:t>
            </a:r>
          </a:p>
        </p:txBody>
      </p:sp>
      <p:sp>
        <p:nvSpPr>
          <p:cNvPr id="19" name="Rektangel 18"/>
          <p:cNvSpPr/>
          <p:nvPr/>
        </p:nvSpPr>
        <p:spPr>
          <a:xfrm>
            <a:off x="2843808" y="5301208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 has over 25 years of senior exploration and management experience from  Canada, USA, Mexico, Sweden, and Africa.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h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1"/>
            <a:ext cx="7560840" cy="532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971550" y="4149725"/>
            <a:ext cx="194310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3860800"/>
            <a:ext cx="1043876" cy="369332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</a:rPr>
              <a:t>License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2843213" y="5589240"/>
            <a:ext cx="648667" cy="287686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Ghana – West </a:t>
            </a:r>
            <a:r>
              <a:rPr lang="nb-NO" dirty="0" err="1"/>
              <a:t>Africa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426AE3-39FC-4DB8-88B7-294E5512DA44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Ghana – facts and figurs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C3A14-7119-4807-8AE8-04D647C42D3C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1196752"/>
            <a:ext cx="8713787" cy="52562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1400" dirty="0"/>
              <a:t>	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1200" dirty="0"/>
              <a:t>	</a:t>
            </a:r>
            <a:endParaRPr lang="en-US" sz="2800" b="1" dirty="0"/>
          </a:p>
          <a:p>
            <a:pPr eaLnBrk="1" hangingPunct="1"/>
            <a:r>
              <a:rPr lang="en-US" sz="2400" dirty="0">
                <a:latin typeface="Palatino Linotype" pitchFamily="18" charset="0"/>
              </a:rPr>
              <a:t>Population is estimated to + 27 mill. people.</a:t>
            </a:r>
          </a:p>
          <a:p>
            <a:pPr eaLnBrk="1" hangingPunct="1"/>
            <a:r>
              <a:rPr lang="en-US" sz="2400" dirty="0">
                <a:latin typeface="Palatino Linotype" pitchFamily="18" charset="0"/>
              </a:rPr>
              <a:t>Accra, the capitol is speculated to have more than 5 mill. residences.</a:t>
            </a:r>
          </a:p>
          <a:p>
            <a:pPr eaLnBrk="1" hangingPunct="1"/>
            <a:r>
              <a:rPr lang="en-US" sz="2400" dirty="0">
                <a:latin typeface="Palatino Linotype" pitchFamily="18" charset="0"/>
              </a:rPr>
              <a:t>Area is 238.537 sq km..</a:t>
            </a:r>
          </a:p>
          <a:p>
            <a:pPr eaLnBrk="1" hangingPunct="1"/>
            <a:r>
              <a:rPr lang="en-US" sz="2400" dirty="0">
                <a:latin typeface="Palatino Linotype" pitchFamily="18" charset="0"/>
              </a:rPr>
              <a:t>Population density is 91 people per sq km.</a:t>
            </a:r>
          </a:p>
          <a:p>
            <a:pPr eaLnBrk="1" hangingPunct="1"/>
            <a:r>
              <a:rPr lang="en-US" sz="2400" dirty="0">
                <a:latin typeface="Palatino Linotype" pitchFamily="18" charset="0"/>
              </a:rPr>
              <a:t>Economic figures:</a:t>
            </a:r>
          </a:p>
          <a:p>
            <a:pPr lvl="1" eaLnBrk="1" hangingPunct="1"/>
            <a:r>
              <a:rPr lang="en-US" sz="2400" dirty="0">
                <a:latin typeface="Palatino Linotype" pitchFamily="18" charset="0"/>
              </a:rPr>
              <a:t>GDP 37 billion USD (2015),</a:t>
            </a:r>
          </a:p>
          <a:p>
            <a:pPr lvl="1" eaLnBrk="1" hangingPunct="1"/>
            <a:r>
              <a:rPr lang="en-US" sz="2400" dirty="0">
                <a:latin typeface="Palatino Linotype" pitchFamily="18" charset="0"/>
              </a:rPr>
              <a:t>GDP – per capita 1.500,- USD</a:t>
            </a:r>
          </a:p>
          <a:p>
            <a:pPr lvl="1" eaLnBrk="1" hangingPunct="1"/>
            <a:r>
              <a:rPr lang="en-US" sz="2400" dirty="0">
                <a:latin typeface="Palatino Linotype" pitchFamily="18" charset="0"/>
              </a:rPr>
              <a:t>Exports 5,4 billion USD</a:t>
            </a:r>
          </a:p>
          <a:p>
            <a:pPr lvl="1" eaLnBrk="1" hangingPunct="1"/>
            <a:r>
              <a:rPr lang="en-US" sz="2400" dirty="0">
                <a:latin typeface="Palatino Linotype" pitchFamily="18" charset="0"/>
              </a:rPr>
              <a:t>GDP per sector; Agriculture 37,3 %, Industry 25,3 % and </a:t>
            </a:r>
          </a:p>
          <a:p>
            <a:pPr lvl="1" eaLnBrk="1" hangingPunct="1">
              <a:buFontTx/>
              <a:buNone/>
            </a:pPr>
            <a:r>
              <a:rPr lang="en-US" sz="2400" dirty="0">
                <a:latin typeface="Palatino Linotype" pitchFamily="18" charset="0"/>
              </a:rPr>
              <a:t>     Services 37,5 %</a:t>
            </a:r>
          </a:p>
          <a:p>
            <a:pPr lvl="1" eaLnBrk="1" hangingPunct="1"/>
            <a:r>
              <a:rPr lang="en-US" sz="2400" dirty="0">
                <a:latin typeface="Palatino Linotype" pitchFamily="18" charset="0"/>
              </a:rPr>
              <a:t>Main exports gold, cocoa, timber, bauxite and diamonds.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 production in Ghana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426AE3-39FC-4DB8-88B7-294E5512DA44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1340768"/>
            <a:ext cx="8229600" cy="4525962"/>
          </a:xfrm>
        </p:spPr>
        <p:txBody>
          <a:bodyPr>
            <a:noAutofit/>
          </a:bodyPr>
          <a:lstStyle/>
          <a:p>
            <a:pPr eaLnBrk="1" hangingPunct="1">
              <a:lnSpc>
                <a:spcPct val="125000"/>
              </a:lnSpc>
            </a:pPr>
            <a:r>
              <a:rPr lang="en-US" sz="2400" dirty="0">
                <a:latin typeface="Palatino Linotype" pitchFamily="18" charset="0"/>
              </a:rPr>
              <a:t>Production in 2016 ended at 4,1 million ounces of gold. </a:t>
            </a:r>
          </a:p>
          <a:p>
            <a:pPr eaLnBrk="1" hangingPunct="1">
              <a:lnSpc>
                <a:spcPct val="125000"/>
              </a:lnSpc>
            </a:pPr>
            <a:r>
              <a:rPr lang="en-US" sz="2400" dirty="0">
                <a:latin typeface="Palatino Linotype" pitchFamily="18" charset="0"/>
              </a:rPr>
              <a:t>To date, more than 140 million ounces of gold has been discovered.</a:t>
            </a:r>
          </a:p>
          <a:p>
            <a:pPr eaLnBrk="1" hangingPunct="1">
              <a:lnSpc>
                <a:spcPct val="125000"/>
              </a:lnSpc>
            </a:pPr>
            <a:r>
              <a:rPr lang="en-US" sz="2400" dirty="0">
                <a:latin typeface="Palatino Linotype" pitchFamily="18" charset="0"/>
              </a:rPr>
              <a:t>Totaling 2,3 billion USD in yearly sales.</a:t>
            </a:r>
          </a:p>
          <a:p>
            <a:pPr eaLnBrk="1" hangingPunct="1">
              <a:lnSpc>
                <a:spcPct val="125000"/>
              </a:lnSpc>
            </a:pPr>
            <a:r>
              <a:rPr lang="en-US" sz="2400" dirty="0">
                <a:latin typeface="Palatino Linotype" pitchFamily="18" charset="0"/>
              </a:rPr>
              <a:t>Ghana is the second largest gold producer in Africa and number 10 worldwide .</a:t>
            </a:r>
          </a:p>
          <a:p>
            <a:pPr eaLnBrk="1" hangingPunct="1">
              <a:lnSpc>
                <a:spcPct val="125000"/>
              </a:lnSpc>
            </a:pPr>
            <a:r>
              <a:rPr lang="en-US" sz="2400" dirty="0">
                <a:latin typeface="Palatino Linotype" pitchFamily="18" charset="0"/>
              </a:rPr>
              <a:t>The Ashanti Gold Belt has alone produced 40 million ounces of gold.</a:t>
            </a:r>
          </a:p>
          <a:p>
            <a:pPr eaLnBrk="1" hangingPunct="1">
              <a:lnSpc>
                <a:spcPct val="125000"/>
              </a:lnSpc>
            </a:pPr>
            <a:r>
              <a:rPr lang="en-US" sz="2400" dirty="0">
                <a:latin typeface="Palatino Linotype" pitchFamily="18" charset="0"/>
              </a:rPr>
              <a:t>International money transactions works well.</a:t>
            </a:r>
          </a:p>
          <a:p>
            <a:pPr eaLnBrk="1" hangingPunct="1">
              <a:lnSpc>
                <a:spcPct val="125000"/>
              </a:lnSpc>
              <a:buNone/>
            </a:pPr>
            <a:r>
              <a:rPr lang="en-US" sz="2400" dirty="0">
                <a:latin typeface="Palatino Linotype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 companies in Ghana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426AE3-39FC-4DB8-88B7-294E5512DA44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47700" y="1628800"/>
            <a:ext cx="8496300" cy="568960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sz="2000" u="sng" dirty="0">
                <a:latin typeface="Palatino Linotype" pitchFamily="18" charset="0"/>
              </a:rPr>
              <a:t>Red Back Mining Inc</a:t>
            </a:r>
            <a:r>
              <a:rPr lang="en-US" sz="2000" dirty="0">
                <a:latin typeface="Palatino Linotype" pitchFamily="18" charset="0"/>
              </a:rPr>
              <a:t>. large scale mining operation target 170.000 ounces of gold in 2009. The mine is 60 km north of our regional license. </a:t>
            </a:r>
            <a:r>
              <a:rPr lang="en-US" sz="2000" u="sng" dirty="0">
                <a:latin typeface="Palatino Linotype" pitchFamily="18" charset="0"/>
              </a:rPr>
              <a:t>Kinross</a:t>
            </a:r>
            <a:r>
              <a:rPr lang="en-US" sz="2000" dirty="0">
                <a:latin typeface="Palatino Linotype" pitchFamily="18" charset="0"/>
              </a:rPr>
              <a:t> bought Red Back Mining in 2010 for $ 7 billion and is now operating the mine.</a:t>
            </a:r>
          </a:p>
          <a:p>
            <a:pPr>
              <a:lnSpc>
                <a:spcPct val="125000"/>
              </a:lnSpc>
            </a:pPr>
            <a:r>
              <a:rPr lang="en-US" sz="2000" u="sng" dirty="0">
                <a:latin typeface="Palatino Linotype" pitchFamily="18" charset="0"/>
              </a:rPr>
              <a:t>Perseus Mining Ltd</a:t>
            </a:r>
            <a:r>
              <a:rPr lang="en-US" sz="2000" dirty="0">
                <a:latin typeface="Palatino Linotype" pitchFamily="18" charset="0"/>
              </a:rPr>
              <a:t> of Australia has produced 176.000 ounces in 2017.</a:t>
            </a:r>
          </a:p>
          <a:p>
            <a:pPr>
              <a:lnSpc>
                <a:spcPct val="125000"/>
              </a:lnSpc>
            </a:pPr>
            <a:r>
              <a:rPr lang="en-US" sz="2000" u="sng" dirty="0">
                <a:latin typeface="Palatino Linotype" pitchFamily="18" charset="0"/>
              </a:rPr>
              <a:t>AngloGold Ashanti Ltd</a:t>
            </a:r>
            <a:r>
              <a:rPr lang="en-US" sz="2000" dirty="0">
                <a:latin typeface="Palatino Linotype" pitchFamily="18" charset="0"/>
              </a:rPr>
              <a:t> operates mines in Ghana, </a:t>
            </a:r>
            <a:r>
              <a:rPr lang="en-US" sz="2000" dirty="0" err="1">
                <a:latin typeface="Palatino Linotype" pitchFamily="18" charset="0"/>
              </a:rPr>
              <a:t>Obuassi</a:t>
            </a:r>
            <a:r>
              <a:rPr lang="en-US" sz="2000" dirty="0">
                <a:latin typeface="Palatino Linotype" pitchFamily="18" charset="0"/>
              </a:rPr>
              <a:t>, that has reserves mounting to 3,6 million ounces of gold in 2017.</a:t>
            </a:r>
          </a:p>
          <a:p>
            <a:pPr>
              <a:lnSpc>
                <a:spcPct val="125000"/>
              </a:lnSpc>
            </a:pPr>
            <a:r>
              <a:rPr lang="en-US" sz="2000" u="sng" dirty="0">
                <a:latin typeface="Palatino Linotype" pitchFamily="18" charset="0"/>
              </a:rPr>
              <a:t>Newmont Inc.</a:t>
            </a:r>
            <a:r>
              <a:rPr lang="en-US" sz="2000" dirty="0">
                <a:latin typeface="Palatino Linotype" pitchFamily="18" charset="0"/>
              </a:rPr>
              <a:t> is another mining company in Ghana with 5,6 million ounces last year.</a:t>
            </a:r>
          </a:p>
          <a:p>
            <a:pPr>
              <a:lnSpc>
                <a:spcPct val="125000"/>
              </a:lnSpc>
            </a:pPr>
            <a:r>
              <a:rPr lang="en-US" sz="2000" u="sng" dirty="0">
                <a:latin typeface="Palatino Linotype" pitchFamily="18" charset="0"/>
              </a:rPr>
              <a:t>Golden Star Resources Ltd</a:t>
            </a:r>
            <a:r>
              <a:rPr lang="en-US" sz="2000" dirty="0">
                <a:latin typeface="Palatino Linotype" pitchFamily="18" charset="0"/>
              </a:rPr>
              <a:t> operates mines near Prestea and produced 267.575 ounces in 2017.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 license regime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AC3A14-7119-4807-8AE8-04D647C42D3C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	</a:t>
            </a:r>
            <a:endParaRPr lang="en-US" sz="2400" dirty="0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93500" y="1628800"/>
            <a:ext cx="88505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Book Antiqua" pitchFamily="18" charset="0"/>
              </a:rPr>
              <a:t>	</a:t>
            </a:r>
          </a:p>
          <a:p>
            <a:endParaRPr lang="en-US" sz="2400" dirty="0"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Book Antiqua" pitchFamily="18" charset="0"/>
              </a:rPr>
              <a:t>  </a:t>
            </a:r>
            <a:r>
              <a:rPr lang="en-US" sz="2400" dirty="0"/>
              <a:t>Reconnaissance License covers the acquisition of properties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  and the first stages of exploration. 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 Prospecting License gives the right to drill and excavate.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 Mining Lease gives the right to extract minerals.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 Small scale mining license is mainly for the local population.</a:t>
            </a:r>
          </a:p>
          <a:p>
            <a:pPr>
              <a:buFont typeface="Wingdings" pitchFamily="2" charset="2"/>
              <a:buChar char="q"/>
            </a:pP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knikk">
  <a:themeElements>
    <a:clrScheme name="Offisiel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eknik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3465</TotalTime>
  <Words>946</Words>
  <Application>Microsoft Macintosh PowerPoint</Application>
  <PresentationFormat>Skjermfremvisning (4:3)</PresentationFormat>
  <Paragraphs>175</Paragraphs>
  <Slides>25</Slides>
  <Notes>15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3" baseType="lpstr">
      <vt:lpstr>Arial</vt:lpstr>
      <vt:lpstr>Book Antiqua</vt:lpstr>
      <vt:lpstr>Franklin Gothic Book</vt:lpstr>
      <vt:lpstr>Palatino Linotype</vt:lpstr>
      <vt:lpstr>Wingdings</vt:lpstr>
      <vt:lpstr>Wingdings 2</vt:lpstr>
      <vt:lpstr>Teknikk</vt:lpstr>
      <vt:lpstr>Acrobat Document</vt:lpstr>
      <vt:lpstr>Hudson Bay Resources AS</vt:lpstr>
      <vt:lpstr>Company overview</vt:lpstr>
      <vt:lpstr>Board and management</vt:lpstr>
      <vt:lpstr>Senior geologists</vt:lpstr>
      <vt:lpstr>Ghana – West Africa</vt:lpstr>
      <vt:lpstr>Ghana – facts and figurs</vt:lpstr>
      <vt:lpstr>Gold production in Ghana</vt:lpstr>
      <vt:lpstr>Mining companies in Ghana</vt:lpstr>
      <vt:lpstr>Mining license regime</vt:lpstr>
      <vt:lpstr>Afro Scandic Ltd. (Ghana subsidiary of Hudson Bay Resources AS earlier Hudson Ghana Gold Ltd.)</vt:lpstr>
      <vt:lpstr>The license:</vt:lpstr>
      <vt:lpstr>First round river sediment sampling</vt:lpstr>
      <vt:lpstr>Close up of river sediment sampling</vt:lpstr>
      <vt:lpstr>First round soil sampling</vt:lpstr>
      <vt:lpstr>Auger drilling and soil samples 1</vt:lpstr>
      <vt:lpstr>Auger drilling and soil samples 3</vt:lpstr>
      <vt:lpstr>PowerPoint-presentasjon</vt:lpstr>
      <vt:lpstr>PowerPoint-presentasjon</vt:lpstr>
      <vt:lpstr>PowerPoint-presentasjon</vt:lpstr>
      <vt:lpstr>PowerPoint-presentasjon</vt:lpstr>
      <vt:lpstr>Volcanic trends revealed</vt:lpstr>
      <vt:lpstr>Exploration results</vt:lpstr>
      <vt:lpstr>2018-2020 exploration program</vt:lpstr>
      <vt:lpstr> The investment opportunity 2018!</vt:lpstr>
      <vt:lpstr> This is what you do to invest:</vt:lpstr>
    </vt:vector>
  </TitlesOfParts>
  <Company>Privat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Hudson Bay Resources AS invites investors to join us in exploring large scale mining concessions in Ghana and in California!</dc:title>
  <dc:creator>Jan</dc:creator>
  <cp:lastModifiedBy>Åse-Berit Jamne</cp:lastModifiedBy>
  <cp:revision>150</cp:revision>
  <cp:lastPrinted>2018-05-11T09:03:02Z</cp:lastPrinted>
  <dcterms:created xsi:type="dcterms:W3CDTF">2009-08-11T09:39:47Z</dcterms:created>
  <dcterms:modified xsi:type="dcterms:W3CDTF">2018-06-20T16:56:36Z</dcterms:modified>
</cp:coreProperties>
</file>